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91"/>
    <p:restoredTop sz="82873"/>
  </p:normalViewPr>
  <p:slideViewPr>
    <p:cSldViewPr snapToGrid="0" snapToObjects="1">
      <p:cViewPr>
        <p:scale>
          <a:sx n="72" d="100"/>
          <a:sy n="72" d="100"/>
        </p:scale>
        <p:origin x="1352" y="8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A319B9-77A7-A945-9300-51A7736FF66B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D725A-CC78-9E40-9B8F-3CBABA973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6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036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20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4020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00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50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15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8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41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109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55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04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DD725A-CC78-9E40-9B8F-3CBABA9731D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49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eb_scraping" TargetMode="External"/><Relationship Id="rId4" Type="http://schemas.openxmlformats.org/officeDocument/2006/relationships/hyperlink" Target="https://www.grepsr.com/importance-of-web-crawling-in-the-age-of-big-data-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jp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380068"/>
            <a:ext cx="11503023" cy="261619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Century Gothic" charset="0"/>
                <a:ea typeface="Century Gothic" charset="0"/>
                <a:cs typeface="Century Gothic" charset="0"/>
              </a:rPr>
              <a:t>Web Crawler And Big Data</a:t>
            </a:r>
            <a:endParaRPr lang="en-US" sz="5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Pengyu</a:t>
            </a:r>
            <a:r>
              <a:rPr lang="en-US" sz="3200" dirty="0" smtClean="0"/>
              <a:t> Li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0767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-336162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A Popular Framework for Web Crawling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456329"/>
            <a:ext cx="10018713" cy="3334871"/>
          </a:xfrm>
        </p:spPr>
        <p:txBody>
          <a:bodyPr anchor="t">
            <a:normAutofit fontScale="92500" lnSpcReduction="20000"/>
          </a:bodyPr>
          <a:lstStyle/>
          <a:p>
            <a:r>
              <a:rPr lang="en-US" altLang="zh-CN" dirty="0" smtClean="0"/>
              <a:t>Parse HTML/XML</a:t>
            </a:r>
            <a:r>
              <a:rPr lang="en-US" altLang="zh-CN" baseline="30000" dirty="0" smtClean="0"/>
              <a:t>[3]</a:t>
            </a:r>
            <a:endParaRPr lang="en-US" dirty="0" smtClean="0"/>
          </a:p>
          <a:p>
            <a:pPr lvl="1"/>
            <a:r>
              <a:rPr lang="en-US" dirty="0" smtClean="0"/>
              <a:t>Use Selector to choose DOM with data you want to extract</a:t>
            </a:r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response.css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response.xpath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dirty="0" smtClean="0"/>
              <a:t>Define Item </a:t>
            </a:r>
          </a:p>
          <a:p>
            <a:pPr lvl="1"/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for quote in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response.css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(“xxx”):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yield{</a:t>
            </a:r>
          </a:p>
          <a:p>
            <a:pPr marL="457200" lvl="1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‘text’: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quote.css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yyy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”).extract()</a:t>
            </a:r>
          </a:p>
          <a:p>
            <a:pPr marL="457200" lvl="1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‘author’: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quote.css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zzz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”).extract()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}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310" y="883511"/>
            <a:ext cx="3408890" cy="10658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91953" y="910184"/>
            <a:ext cx="546847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An </a:t>
            </a:r>
            <a:r>
              <a:rPr lang="en-US" sz="2000" dirty="0"/>
              <a:t>open source and collaborative framework for extracting the data you need from websites.</a:t>
            </a:r>
          </a:p>
          <a:p>
            <a:r>
              <a:rPr lang="en-US" sz="2000" dirty="0"/>
              <a:t>In a fast, simple, yet extensible 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4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-336162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A Popular Framework for Web Crawling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456329"/>
            <a:ext cx="10018713" cy="4401671"/>
          </a:xfrm>
        </p:spPr>
        <p:txBody>
          <a:bodyPr anchor="t">
            <a:normAutofit/>
          </a:bodyPr>
          <a:lstStyle/>
          <a:p>
            <a:r>
              <a:rPr lang="en-US" altLang="zh-CN" dirty="0" smtClean="0"/>
              <a:t>Store extracted </a:t>
            </a:r>
            <a:r>
              <a:rPr lang="en-US" altLang="zh-CN" dirty="0"/>
              <a:t>d</a:t>
            </a:r>
            <a:r>
              <a:rPr lang="en-US" altLang="zh-CN" dirty="0" smtClean="0"/>
              <a:t>ata</a:t>
            </a:r>
          </a:p>
          <a:p>
            <a:pPr lvl="1"/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scrapy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crawl quotes -o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quotes.json</a:t>
            </a:r>
            <a:r>
              <a:rPr lang="zh-CN" alt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</a:p>
          <a:p>
            <a:pPr lvl="1"/>
            <a:r>
              <a:rPr lang="en-US" altLang="zh-CN" dirty="0" smtClean="0">
                <a:ea typeface="Ayuthaya" charset="-34"/>
                <a:cs typeface="Ayuthaya" charset="-34"/>
              </a:rPr>
              <a:t>It will generate a </a:t>
            </a:r>
            <a:r>
              <a:rPr lang="en-US" altLang="zh-CN" dirty="0" err="1" smtClean="0">
                <a:ea typeface="Ayuthaya" charset="-34"/>
                <a:cs typeface="Ayuthaya" charset="-34"/>
              </a:rPr>
              <a:t>json</a:t>
            </a:r>
            <a:r>
              <a:rPr lang="en-US" altLang="zh-CN" dirty="0" smtClean="0">
                <a:ea typeface="Ayuthaya" charset="-34"/>
                <a:cs typeface="Ayuthaya" charset="-34"/>
              </a:rPr>
              <a:t> file which contains data you scraped.</a:t>
            </a:r>
          </a:p>
          <a:p>
            <a:r>
              <a:rPr lang="en-US" dirty="0" smtClean="0"/>
              <a:t>Build your </a:t>
            </a:r>
            <a:r>
              <a:rPr lang="en-US" altLang="zh-CN" dirty="0" smtClean="0"/>
              <a:t>data pipeline</a:t>
            </a:r>
            <a:endParaRPr lang="en-US" dirty="0" smtClean="0"/>
          </a:p>
          <a:p>
            <a:pPr lvl="1"/>
            <a:r>
              <a:rPr lang="en-US" altLang="zh-CN" dirty="0" smtClean="0">
                <a:ea typeface="Courier New" charset="0"/>
                <a:cs typeface="Courier New" charset="0"/>
              </a:rPr>
              <a:t>Configure your action in </a:t>
            </a:r>
            <a:r>
              <a:rPr lang="en-US" altLang="zh-CN" dirty="0" err="1" smtClean="0">
                <a:ea typeface="Courier New" charset="0"/>
                <a:cs typeface="Courier New" charset="0"/>
              </a:rPr>
              <a:t>pipelines.py</a:t>
            </a:r>
            <a:endParaRPr lang="en-US" altLang="zh-CN" dirty="0" smtClean="0">
              <a:ea typeface="Courier New" charset="0"/>
              <a:cs typeface="Courier New" charset="0"/>
            </a:endParaRPr>
          </a:p>
          <a:p>
            <a:pPr lvl="2"/>
            <a:r>
              <a:rPr lang="en-US" dirty="0"/>
              <a:t>cleansing HTML data</a:t>
            </a:r>
          </a:p>
          <a:p>
            <a:pPr lvl="2"/>
            <a:r>
              <a:rPr lang="en-US" dirty="0"/>
              <a:t>validating scraped data (checking that the items contain certain fields)</a:t>
            </a:r>
          </a:p>
          <a:p>
            <a:pPr lvl="2"/>
            <a:r>
              <a:rPr lang="en-US" dirty="0"/>
              <a:t>checking for duplicates (and dropping them)</a:t>
            </a:r>
          </a:p>
          <a:p>
            <a:pPr lvl="2"/>
            <a:r>
              <a:rPr lang="en-US" dirty="0"/>
              <a:t>storing the scraped item in a database</a:t>
            </a:r>
          </a:p>
          <a:p>
            <a:pPr lvl="1"/>
            <a:endParaRPr lang="en-US" dirty="0" smtClean="0"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310" y="883511"/>
            <a:ext cx="3408890" cy="10658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91953" y="910184"/>
            <a:ext cx="546847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An </a:t>
            </a:r>
            <a:r>
              <a:rPr lang="en-US" sz="2000" dirty="0"/>
              <a:t>open source and collaborative framework for extracting the data you need from websites.</a:t>
            </a:r>
          </a:p>
          <a:p>
            <a:r>
              <a:rPr lang="en-US" sz="2000" dirty="0"/>
              <a:t>In a fast, simple, yet extensible 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32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-336162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A Popular Framework for Web Crawling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456329"/>
            <a:ext cx="10018713" cy="4401671"/>
          </a:xfrm>
        </p:spPr>
        <p:txBody>
          <a:bodyPr anchor="t">
            <a:normAutofit/>
          </a:bodyPr>
          <a:lstStyle/>
          <a:p>
            <a:pPr lvl="1"/>
            <a:r>
              <a:rPr lang="en-US" altLang="zh-CN" sz="2400" dirty="0" smtClean="0">
                <a:ea typeface="Courier New" charset="0"/>
                <a:cs typeface="Courier New" charset="0"/>
              </a:rPr>
              <a:t>Deploy your project on cloud</a:t>
            </a:r>
          </a:p>
          <a:p>
            <a:pPr lvl="2"/>
            <a:r>
              <a:rPr lang="en-US" sz="2200" dirty="0" err="1" smtClean="0">
                <a:ea typeface="Courier New" charset="0"/>
                <a:cs typeface="Courier New" charset="0"/>
              </a:rPr>
              <a:t>Scrapy</a:t>
            </a:r>
            <a:r>
              <a:rPr lang="en-US" sz="2200" dirty="0">
                <a:ea typeface="Courier New" charset="0"/>
                <a:cs typeface="Courier New" charset="0"/>
              </a:rPr>
              <a:t> </a:t>
            </a:r>
            <a:r>
              <a:rPr lang="en-US" sz="2200" dirty="0" smtClean="0">
                <a:ea typeface="Courier New" charset="0"/>
                <a:cs typeface="Courier New" charset="0"/>
              </a:rPr>
              <a:t>Cloud, Scraping Hub </a:t>
            </a:r>
            <a:r>
              <a:rPr lang="is-IS" sz="2200" dirty="0" smtClean="0">
                <a:ea typeface="Courier New" charset="0"/>
                <a:cs typeface="Courier New" charset="0"/>
              </a:rPr>
              <a:t>…</a:t>
            </a:r>
          </a:p>
          <a:p>
            <a:pPr marL="914400" lvl="2" indent="0">
              <a:buNone/>
            </a:pPr>
            <a:endParaRPr lang="en-US" sz="2200" dirty="0" smtClean="0"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310" y="883511"/>
            <a:ext cx="3408890" cy="10658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91953" y="910184"/>
            <a:ext cx="546847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An </a:t>
            </a:r>
            <a:r>
              <a:rPr lang="en-US" sz="2000" dirty="0"/>
              <a:t>open source and collaborative framework for extracting the data you need from websites.</a:t>
            </a:r>
          </a:p>
          <a:p>
            <a:r>
              <a:rPr lang="en-US" sz="2000" dirty="0"/>
              <a:t>In a fast, simple, yet extensible way.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1216" y="3631080"/>
            <a:ext cx="87249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45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106" y="22426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Reference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84310" y="1775025"/>
            <a:ext cx="10018713" cy="4016175"/>
          </a:xfrm>
        </p:spPr>
        <p:txBody>
          <a:bodyPr anchor="t"/>
          <a:lstStyle/>
          <a:p>
            <a:pPr lvl="2"/>
            <a:r>
              <a:rPr lang="en-US" sz="2200" dirty="0" smtClean="0"/>
              <a:t>[</a:t>
            </a:r>
            <a:r>
              <a:rPr lang="en-US" sz="2200" dirty="0"/>
              <a:t>1] </a:t>
            </a:r>
            <a:r>
              <a:rPr lang="en-US" sz="2200" dirty="0">
                <a:hlinkClick r:id="rId3"/>
              </a:rPr>
              <a:t>https://</a:t>
            </a:r>
            <a:r>
              <a:rPr lang="en-US" sz="2200" dirty="0" smtClean="0">
                <a:hlinkClick r:id="rId3"/>
              </a:rPr>
              <a:t>en.wikipedia.org/wiki/Web_scraping</a:t>
            </a:r>
            <a:endParaRPr lang="en-US" sz="2200" dirty="0" smtClean="0"/>
          </a:p>
          <a:p>
            <a:pPr lvl="2"/>
            <a:r>
              <a:rPr lang="en-US" sz="2200" dirty="0" smtClean="0"/>
              <a:t>[2</a:t>
            </a:r>
            <a:r>
              <a:rPr lang="en-US" sz="2200" dirty="0"/>
              <a:t>] </a:t>
            </a:r>
            <a:r>
              <a:rPr lang="en-US" sz="2200" dirty="0">
                <a:hlinkClick r:id="rId4"/>
              </a:rPr>
              <a:t>https://www.grepsr.com/importance-of-web-crawling-in-the-age-of-big-data-2</a:t>
            </a:r>
            <a:r>
              <a:rPr lang="en-US" sz="2200" dirty="0" smtClean="0">
                <a:hlinkClick r:id="rId4"/>
              </a:rPr>
              <a:t>/</a:t>
            </a:r>
            <a:endParaRPr lang="en-US" sz="2200" dirty="0" smtClean="0"/>
          </a:p>
          <a:p>
            <a:pPr lvl="2"/>
            <a:r>
              <a:rPr lang="en-US" sz="2200" dirty="0" smtClean="0"/>
              <a:t>[3] 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8000" y="3105835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200" dirty="0"/>
              <a:t>https://</a:t>
            </a:r>
            <a:r>
              <a:rPr lang="en-US" sz="2200" dirty="0" err="1" smtClean="0"/>
              <a:t>doc.scrapy.org</a:t>
            </a:r>
            <a:r>
              <a:rPr lang="en-US" sz="2200" dirty="0" smtClean="0"/>
              <a:t>/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60788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Web Crawler</a:t>
            </a:r>
          </a:p>
          <a:p>
            <a:r>
              <a:rPr lang="en-US" dirty="0" smtClean="0"/>
              <a:t>Web Crawler And Big Data</a:t>
            </a:r>
          </a:p>
          <a:p>
            <a:r>
              <a:rPr lang="en-US" dirty="0" smtClean="0"/>
              <a:t>A Popular Web Scraping Framework ------ </a:t>
            </a:r>
            <a:r>
              <a:rPr lang="en-US" dirty="0" err="1" smtClean="0"/>
              <a:t>Scrapy</a:t>
            </a:r>
            <a:endParaRPr lang="zh-CN" altLang="en-US" dirty="0" smtClean="0"/>
          </a:p>
          <a:p>
            <a:r>
              <a:rPr lang="en-US" dirty="0" smtClean="0"/>
              <a:t>Reference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83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8041" y="0"/>
            <a:ext cx="5490605" cy="37265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6" y="-198803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What’s Web Crawler ?</a:t>
            </a:r>
            <a:r>
              <a:rPr lang="en-US" baseline="30000" dirty="0" smtClean="0"/>
              <a:t>[1]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6" y="1802683"/>
            <a:ext cx="10018713" cy="3124201"/>
          </a:xfrm>
        </p:spPr>
        <p:txBody>
          <a:bodyPr anchor="t"/>
          <a:lstStyle/>
          <a:p>
            <a:r>
              <a:rPr lang="en-US" dirty="0" smtClean="0"/>
              <a:t>Internet bot</a:t>
            </a:r>
          </a:p>
          <a:p>
            <a:r>
              <a:rPr lang="en-US" dirty="0" smtClean="0"/>
              <a:t>Systematically  browse World-Wide-Web</a:t>
            </a:r>
          </a:p>
          <a:p>
            <a:r>
              <a:rPr lang="en-US" dirty="0" smtClean="0"/>
              <a:t>Used for search engine optimization (Web Indexing)</a:t>
            </a:r>
          </a:p>
          <a:p>
            <a:endParaRPr lang="en-US" dirty="0"/>
          </a:p>
        </p:txBody>
      </p:sp>
      <p:sp>
        <p:nvSpPr>
          <p:cNvPr id="5" name="Rounded Rectangular Callout 4"/>
          <p:cNvSpPr/>
          <p:nvPr/>
        </p:nvSpPr>
        <p:spPr>
          <a:xfrm rot="10800000">
            <a:off x="1484306" y="4359449"/>
            <a:ext cx="9793291" cy="2498549"/>
          </a:xfrm>
          <a:prstGeom prst="wedgeRoundRectCallout">
            <a:avLst>
              <a:gd name="adj1" fmla="val -11153"/>
              <a:gd name="adj2" fmla="val 63490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171" y="4390799"/>
            <a:ext cx="2467200" cy="2467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76057" y="4833257"/>
            <a:ext cx="69541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Browse website and determine the link destinations in site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Copy all the pages they visit and search engine will index them so </a:t>
            </a:r>
          </a:p>
          <a:p>
            <a:r>
              <a:rPr lang="en-US" dirty="0" smtClean="0"/>
              <a:t>that users could search them more efficiently.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Visit sites as schedule, update information periodically. </a:t>
            </a:r>
          </a:p>
        </p:txBody>
      </p:sp>
    </p:spTree>
    <p:extLst>
      <p:ext uri="{BB962C8B-B14F-4D97-AF65-F5344CB8AC3E}">
        <p14:creationId xmlns:p14="http://schemas.microsoft.com/office/powerpoint/2010/main" val="135820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106" y="22426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Web Crawler and Big Data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13105" y="1322708"/>
            <a:ext cx="10018713" cy="4016175"/>
          </a:xfrm>
        </p:spPr>
        <p:txBody>
          <a:bodyPr anchor="t"/>
          <a:lstStyle/>
          <a:p>
            <a:r>
              <a:rPr lang="en-US" altLang="zh-CN" dirty="0" smtClean="0"/>
              <a:t>Data-Driven World</a:t>
            </a:r>
          </a:p>
          <a:p>
            <a:r>
              <a:rPr lang="en-US" dirty="0" smtClean="0"/>
              <a:t>WWW has Big Data</a:t>
            </a:r>
          </a:p>
          <a:p>
            <a:r>
              <a:rPr lang="en-US" dirty="0" smtClean="0"/>
              <a:t>How many ways you </a:t>
            </a:r>
            <a:r>
              <a:rPr lang="en-US" smtClean="0"/>
              <a:t>can </a:t>
            </a:r>
            <a:r>
              <a:rPr lang="en-US" altLang="zh-CN" smtClean="0"/>
              <a:t>get </a:t>
            </a:r>
            <a:r>
              <a:rPr lang="en-US" smtClean="0"/>
              <a:t>Big </a:t>
            </a:r>
            <a:r>
              <a:rPr lang="en-US" dirty="0" smtClean="0"/>
              <a:t>Data ?</a:t>
            </a:r>
            <a:r>
              <a:rPr lang="en-US" baseline="30000" dirty="0" smtClean="0"/>
              <a:t>[2]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Direct User Input	</a:t>
            </a:r>
            <a:r>
              <a:rPr lang="en-US" dirty="0"/>
              <a:t>	</a:t>
            </a:r>
            <a:r>
              <a:rPr lang="en-US" sz="1600" dirty="0" smtClean="0"/>
              <a:t>(Number of data is limited, unless you are Big Name like Facebook, Twitter)</a:t>
            </a:r>
            <a:endParaRPr lang="en-US" dirty="0" smtClean="0"/>
          </a:p>
          <a:p>
            <a:pPr lvl="1"/>
            <a:r>
              <a:rPr lang="en-US" dirty="0" smtClean="0"/>
              <a:t>Third Party APIs (Twitter, Facebook)		   </a:t>
            </a:r>
            <a:r>
              <a:rPr lang="en-US" sz="1800" dirty="0" smtClean="0"/>
              <a:t>(Not all companies are will to share their data)</a:t>
            </a:r>
          </a:p>
          <a:p>
            <a:pPr lvl="1"/>
            <a:r>
              <a:rPr lang="en-US" dirty="0" smtClean="0"/>
              <a:t>Server Logs 							   </a:t>
            </a:r>
            <a:r>
              <a:rPr lang="en-US" sz="1800" dirty="0" smtClean="0"/>
              <a:t>(Same as User Input)</a:t>
            </a:r>
          </a:p>
          <a:p>
            <a:pPr lvl="1"/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Web Crawling or Scarping 				   (What most data-driven companies do)</a:t>
            </a:r>
          </a:p>
          <a:p>
            <a:pPr lvl="1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085" y="0"/>
            <a:ext cx="2243365" cy="226514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398" y="4887562"/>
            <a:ext cx="3729567" cy="175160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8801" y="4558179"/>
            <a:ext cx="3371832" cy="257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75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106" y="22426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Web Crawler and Big Data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84310" y="1775025"/>
            <a:ext cx="10018713" cy="4016175"/>
          </a:xfrm>
        </p:spPr>
        <p:txBody>
          <a:bodyPr anchor="t"/>
          <a:lstStyle/>
          <a:p>
            <a:pPr lvl="1"/>
            <a:r>
              <a:rPr lang="en-US" sz="2400" dirty="0" smtClean="0"/>
              <a:t>Building a web </a:t>
            </a:r>
            <a:r>
              <a:rPr lang="en-US" sz="2400" dirty="0"/>
              <a:t>c</a:t>
            </a:r>
            <a:r>
              <a:rPr lang="en-US" sz="2400" dirty="0" smtClean="0"/>
              <a:t>rawler is not easy !</a:t>
            </a:r>
          </a:p>
          <a:p>
            <a:pPr lvl="2"/>
            <a:r>
              <a:rPr lang="en-US" sz="2200" dirty="0" smtClean="0"/>
              <a:t>Scraping and Anti-Scraping 	</a:t>
            </a:r>
            <a:endParaRPr lang="en-US" sz="2200" dirty="0"/>
          </a:p>
          <a:p>
            <a:pPr marL="914400" lvl="2" indent="0">
              <a:buNone/>
            </a:pPr>
            <a:r>
              <a:rPr lang="en-US" sz="2200" dirty="0"/>
              <a:t> </a:t>
            </a:r>
            <a:r>
              <a:rPr lang="en-US" sz="2200" dirty="0" smtClean="0"/>
              <a:t>    </a:t>
            </a:r>
            <a:r>
              <a:rPr lang="en-US" sz="2000" dirty="0" smtClean="0"/>
              <a:t>(Sometimes the company don’t want third party’s crawler to access their data)</a:t>
            </a:r>
          </a:p>
          <a:p>
            <a:pPr lvl="2"/>
            <a:r>
              <a:rPr lang="en-US" sz="2200" dirty="0" smtClean="0"/>
              <a:t>May cause some potential legal issues</a:t>
            </a:r>
          </a:p>
          <a:p>
            <a:pPr marL="914400" lvl="2" indent="0">
              <a:buNone/>
            </a:pPr>
            <a:r>
              <a:rPr lang="en-US" sz="2200" dirty="0" smtClean="0"/>
              <a:t>     </a:t>
            </a:r>
            <a:r>
              <a:rPr lang="en-US" sz="2000" dirty="0" smtClean="0"/>
              <a:t>(You should ensure your crawler will not violate term of use in such website. And make sure the data is public accessible.)</a:t>
            </a:r>
          </a:p>
          <a:p>
            <a:pPr lvl="2"/>
            <a:r>
              <a:rPr lang="en-US" sz="2000" dirty="0" smtClean="0"/>
              <a:t>You “can’t” grasp data from AJAX</a:t>
            </a:r>
          </a:p>
          <a:p>
            <a:pPr marL="914400" lvl="2" indent="0">
              <a:buNone/>
            </a:pPr>
            <a:r>
              <a:rPr lang="en-US" sz="2000" dirty="0" smtClean="0"/>
              <a:t>      (In other word, you can only resolve the html content from a pre-rendered website)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81" y="1666895"/>
            <a:ext cx="1149945" cy="11914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71" y="2862216"/>
            <a:ext cx="1114555" cy="11145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7609" y="4084901"/>
            <a:ext cx="3149600" cy="151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92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106" y="22426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Web Crawler and Big Data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84310" y="1775025"/>
            <a:ext cx="10018713" cy="4016175"/>
          </a:xfrm>
        </p:spPr>
        <p:txBody>
          <a:bodyPr anchor="t"/>
          <a:lstStyle/>
          <a:p>
            <a:pPr lvl="1"/>
            <a:r>
              <a:rPr lang="en-US" sz="2400" dirty="0" smtClean="0"/>
              <a:t>Web Crawler with </a:t>
            </a:r>
            <a:r>
              <a:rPr lang="en-US" altLang="zh-CN" sz="2400" dirty="0" smtClean="0"/>
              <a:t>AJAX</a:t>
            </a:r>
            <a:r>
              <a:rPr lang="en-US" sz="2400" dirty="0" smtClean="0"/>
              <a:t> Rendered page !</a:t>
            </a:r>
          </a:p>
          <a:p>
            <a:pPr lvl="2"/>
            <a:r>
              <a:rPr lang="en-US" sz="2200" dirty="0" smtClean="0"/>
              <a:t>Solution 1: Simulation</a:t>
            </a:r>
          </a:p>
          <a:p>
            <a:pPr marL="914400" lvl="2" indent="0">
              <a:buNone/>
            </a:pPr>
            <a:r>
              <a:rPr lang="en-US" sz="2200" dirty="0" smtClean="0"/>
              <a:t>Similar as End-to-End testing, simulate real user’s behavior, based on JS </a:t>
            </a:r>
          </a:p>
          <a:p>
            <a:pPr marL="914400" lvl="2" indent="0">
              <a:buNone/>
            </a:pPr>
            <a:r>
              <a:rPr lang="en-US" sz="2200" dirty="0" smtClean="0"/>
              <a:t>engine.</a:t>
            </a:r>
          </a:p>
          <a:p>
            <a:pPr lvl="2"/>
            <a:r>
              <a:rPr lang="en-US" sz="2200" dirty="0" smtClean="0"/>
              <a:t>Tools</a:t>
            </a:r>
          </a:p>
          <a:p>
            <a:pPr marL="914400" lvl="2" indent="0">
              <a:buNone/>
            </a:pPr>
            <a:r>
              <a:rPr lang="en-US" sz="2200" dirty="0" smtClean="0"/>
              <a:t>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462" y="3946095"/>
            <a:ext cx="2540000" cy="25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134" y="4155645"/>
            <a:ext cx="20320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910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106" y="22426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Web Crawler and Big Data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84310" y="1775025"/>
            <a:ext cx="10018713" cy="4016175"/>
          </a:xfrm>
        </p:spPr>
        <p:txBody>
          <a:bodyPr anchor="t"/>
          <a:lstStyle/>
          <a:p>
            <a:pPr lvl="1"/>
            <a:r>
              <a:rPr lang="en-US" sz="2400" dirty="0" smtClean="0"/>
              <a:t>Web Crawler with </a:t>
            </a:r>
            <a:r>
              <a:rPr lang="en-US" altLang="zh-CN" sz="2400" dirty="0" smtClean="0"/>
              <a:t>AJAX</a:t>
            </a:r>
            <a:r>
              <a:rPr lang="en-US" sz="2400" dirty="0" smtClean="0"/>
              <a:t> Rendered page !</a:t>
            </a:r>
          </a:p>
          <a:p>
            <a:pPr lvl="2"/>
            <a:r>
              <a:rPr lang="en-US" sz="2200" dirty="0" smtClean="0"/>
              <a:t>Solution 2: Analyze the request and response packages. Find AJAX request and directly request data from certain </a:t>
            </a:r>
            <a:r>
              <a:rPr lang="en-US" sz="2200" dirty="0" err="1" smtClean="0"/>
              <a:t>url</a:t>
            </a:r>
            <a:r>
              <a:rPr lang="en-US" sz="2200" dirty="0" smtClean="0"/>
              <a:t>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3444918"/>
            <a:ext cx="6713799" cy="341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282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106" y="22426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Web Crawler and Big Data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84310" y="1775025"/>
            <a:ext cx="10018713" cy="4016175"/>
          </a:xfrm>
        </p:spPr>
        <p:txBody>
          <a:bodyPr anchor="t"/>
          <a:lstStyle/>
          <a:p>
            <a:pPr lvl="1"/>
            <a:r>
              <a:rPr lang="en-US" sz="2400" dirty="0" smtClean="0"/>
              <a:t>Web Crawler with </a:t>
            </a:r>
            <a:r>
              <a:rPr lang="en-US" altLang="zh-CN" sz="2400" dirty="0" smtClean="0"/>
              <a:t>AJAX</a:t>
            </a:r>
            <a:r>
              <a:rPr lang="en-US" sz="2400" dirty="0" smtClean="0"/>
              <a:t> Rendered page !</a:t>
            </a:r>
          </a:p>
          <a:p>
            <a:pPr lvl="2"/>
            <a:r>
              <a:rPr lang="en-US" sz="2200" dirty="0" smtClean="0"/>
              <a:t>Solution 2: Analyze the request and response packages. Find AJAX request and directly request data from certain </a:t>
            </a:r>
            <a:r>
              <a:rPr lang="en-US" sz="2200" dirty="0" err="1" smtClean="0"/>
              <a:t>url</a:t>
            </a:r>
            <a:r>
              <a:rPr lang="en-US" sz="2200" dirty="0" smtClean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334" y="3424144"/>
            <a:ext cx="8051799" cy="343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42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-336162"/>
            <a:ext cx="10018713" cy="1752599"/>
          </a:xfrm>
        </p:spPr>
        <p:txBody>
          <a:bodyPr/>
          <a:lstStyle/>
          <a:p>
            <a:pPr algn="l"/>
            <a:r>
              <a:rPr lang="en-US" dirty="0" smtClean="0"/>
              <a:t>A Popular Framework for Web Crawling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456329"/>
            <a:ext cx="10018713" cy="3334871"/>
          </a:xfrm>
        </p:spPr>
        <p:txBody>
          <a:bodyPr anchor="t"/>
          <a:lstStyle/>
          <a:p>
            <a:r>
              <a:rPr lang="en-US" dirty="0" smtClean="0"/>
              <a:t>Installation</a:t>
            </a:r>
          </a:p>
          <a:p>
            <a:pPr lvl="1"/>
            <a:r>
              <a:rPr lang="en-US" dirty="0" smtClean="0"/>
              <a:t>pip install </a:t>
            </a:r>
            <a:r>
              <a:rPr lang="en-US" dirty="0" err="1" smtClean="0"/>
              <a:t>scrapy</a:t>
            </a:r>
            <a:endParaRPr lang="en-US" dirty="0" smtClean="0"/>
          </a:p>
          <a:p>
            <a:r>
              <a:rPr lang="en-US" dirty="0" smtClean="0"/>
              <a:t>Creating a</a:t>
            </a:r>
            <a:r>
              <a:rPr lang="en-US" dirty="0"/>
              <a:t> </a:t>
            </a:r>
            <a:r>
              <a:rPr lang="en-US" dirty="0" smtClean="0"/>
              <a:t>project</a:t>
            </a:r>
          </a:p>
          <a:p>
            <a:pPr lvl="1"/>
            <a:r>
              <a:rPr lang="en-US" dirty="0" err="1" smtClean="0"/>
              <a:t>scrapy</a:t>
            </a:r>
            <a:r>
              <a:rPr lang="en-US" dirty="0" smtClean="0"/>
              <a:t> </a:t>
            </a:r>
            <a:r>
              <a:rPr lang="en-US" dirty="0" err="1"/>
              <a:t>startproject</a:t>
            </a:r>
            <a:r>
              <a:rPr lang="en-US" dirty="0"/>
              <a:t> </a:t>
            </a:r>
            <a:r>
              <a:rPr lang="en-US" dirty="0" err="1" smtClean="0"/>
              <a:t>yourprojectsname</a:t>
            </a:r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310" y="883511"/>
            <a:ext cx="3408890" cy="106585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91953" y="910184"/>
            <a:ext cx="546847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An </a:t>
            </a:r>
            <a:r>
              <a:rPr lang="en-US" sz="2000" dirty="0"/>
              <a:t>open source and collaborative framework for extracting the data you need from websites.</a:t>
            </a:r>
          </a:p>
          <a:p>
            <a:r>
              <a:rPr lang="en-US" sz="2000" dirty="0"/>
              <a:t>In a fast, simple, yet extensible way.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9364" y="4284516"/>
            <a:ext cx="6347012" cy="254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043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511</TotalTime>
  <Words>488</Words>
  <Application>Microsoft Macintosh PowerPoint</Application>
  <PresentationFormat>Widescreen</PresentationFormat>
  <Paragraphs>97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Ayuthaya</vt:lpstr>
      <vt:lpstr>Calibri</vt:lpstr>
      <vt:lpstr>Century Gothic</vt:lpstr>
      <vt:lpstr>Corbel</vt:lpstr>
      <vt:lpstr>Courier New</vt:lpstr>
      <vt:lpstr>华文楷体</vt:lpstr>
      <vt:lpstr>Arial</vt:lpstr>
      <vt:lpstr>Parallax</vt:lpstr>
      <vt:lpstr>Web Crawler And Big Data</vt:lpstr>
      <vt:lpstr>Contents</vt:lpstr>
      <vt:lpstr>What’s Web Crawler ?[1]</vt:lpstr>
      <vt:lpstr>Web Crawler and Big Data</vt:lpstr>
      <vt:lpstr>Web Crawler and Big Data</vt:lpstr>
      <vt:lpstr>Web Crawler and Big Data</vt:lpstr>
      <vt:lpstr>Web Crawler and Big Data</vt:lpstr>
      <vt:lpstr>Web Crawler and Big Data</vt:lpstr>
      <vt:lpstr>A Popular Framework for Web Crawling</vt:lpstr>
      <vt:lpstr>A Popular Framework for Web Crawling</vt:lpstr>
      <vt:lpstr>A Popular Framework for Web Crawling</vt:lpstr>
      <vt:lpstr>A Popular Framework for Web Crawling</vt:lpstr>
      <vt:lpstr>Reference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Crawler And Big Data</dc:title>
  <dc:creator>pengyu li</dc:creator>
  <cp:lastModifiedBy>pengyu li</cp:lastModifiedBy>
  <cp:revision>24</cp:revision>
  <dcterms:created xsi:type="dcterms:W3CDTF">2016-11-27T20:57:08Z</dcterms:created>
  <dcterms:modified xsi:type="dcterms:W3CDTF">2016-11-29T19:24:16Z</dcterms:modified>
</cp:coreProperties>
</file>

<file path=docProps/thumbnail.jpeg>
</file>